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768" r:id="rId1"/>
  </p:sldMasterIdLst>
  <p:notesMasterIdLst>
    <p:notesMasterId r:id="rId38"/>
  </p:notesMasterIdLst>
  <p:sldIdLst>
    <p:sldId id="283" r:id="rId2"/>
    <p:sldId id="288" r:id="rId3"/>
    <p:sldId id="289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304" r:id="rId13"/>
    <p:sldId id="268" r:id="rId14"/>
    <p:sldId id="269" r:id="rId15"/>
    <p:sldId id="270" r:id="rId16"/>
    <p:sldId id="272" r:id="rId17"/>
    <p:sldId id="273" r:id="rId18"/>
    <p:sldId id="271" r:id="rId19"/>
    <p:sldId id="302" r:id="rId20"/>
    <p:sldId id="275" r:id="rId21"/>
    <p:sldId id="293" r:id="rId22"/>
    <p:sldId id="277" r:id="rId23"/>
    <p:sldId id="278" r:id="rId24"/>
    <p:sldId id="279" r:id="rId25"/>
    <p:sldId id="280" r:id="rId26"/>
    <p:sldId id="305" r:id="rId27"/>
    <p:sldId id="301" r:id="rId28"/>
    <p:sldId id="282" r:id="rId29"/>
    <p:sldId id="295" r:id="rId30"/>
    <p:sldId id="306" r:id="rId31"/>
    <p:sldId id="298" r:id="rId32"/>
    <p:sldId id="307" r:id="rId33"/>
    <p:sldId id="256" r:id="rId34"/>
    <p:sldId id="300" r:id="rId35"/>
    <p:sldId id="285" r:id="rId36"/>
    <p:sldId id="286" r:id="rId37"/>
  </p:sldIdLst>
  <p:sldSz cx="9144000" cy="6858000" type="screen4x3"/>
  <p:notesSz cx="6797675" cy="9926638"/>
  <p:embeddedFontLst>
    <p:embeddedFont>
      <p:font typeface="Calibri" pitchFamily="34" charset="0"/>
      <p:regular r:id="rId39"/>
      <p:bold r:id="rId40"/>
      <p:italic r:id="rId41"/>
      <p:boldItalic r:id="rId42"/>
    </p:embeddedFont>
    <p:embeddedFont>
      <p:font typeface="Abadi MT Condensed" pitchFamily="34" charset="0"/>
      <p:regular r:id="rId43"/>
    </p:embeddedFont>
    <p:embeddedFont>
      <p:font typeface="Aharoni" pitchFamily="2" charset="-79"/>
      <p:bold r:id="rId44"/>
    </p:embeddedFont>
    <p:embeddedFont>
      <p:font typeface="Bookman Old Style" pitchFamily="18" charset="0"/>
      <p:regular r:id="rId45"/>
      <p:bold r:id="rId46"/>
      <p:italic r:id="rId47"/>
      <p:boldItalic r:id="rId48"/>
    </p:embeddedFont>
    <p:embeddedFont>
      <p:font typeface="Gisha" pitchFamily="34" charset="-79"/>
      <p:regular r:id="rId49"/>
      <p:bold r:id="rId50"/>
    </p:embeddedFont>
    <p:embeddedFont>
      <p:font typeface="Abadi MT Condensed Light" pitchFamily="34" charset="0"/>
      <p:regular r:id="rId51"/>
    </p:embeddedFont>
    <p:embeddedFont>
      <p:font typeface="abrila" pitchFamily="2" charset="0"/>
      <p:regular r:id="rId52"/>
    </p:embeddedFont>
    <p:embeddedFont>
      <p:font typeface="Segoe Print" pitchFamily="2" charset="0"/>
      <p:regular r:id="rId53"/>
      <p:bold r:id="rId5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5" d="100"/>
          <a:sy n="65" d="100"/>
        </p:scale>
        <p:origin x="-1434" y="-114"/>
      </p:cViewPr>
      <p:guideLst>
        <p:guide orient="horz" pos="2688"/>
        <p:guide pos="4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4.fntdata"/><Relationship Id="rId47" Type="http://schemas.openxmlformats.org/officeDocument/2006/relationships/font" Target="fonts/font9.fntdata"/><Relationship Id="rId50" Type="http://schemas.openxmlformats.org/officeDocument/2006/relationships/font" Target="fonts/font12.fntdata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46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3.fntdata"/><Relationship Id="rId54" Type="http://schemas.openxmlformats.org/officeDocument/2006/relationships/font" Target="fonts/font1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3" Type="http://schemas.openxmlformats.org/officeDocument/2006/relationships/font" Target="fonts/font15.fntdata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1.fntdata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6.fntdata"/><Relationship Id="rId52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5.fntdata"/><Relationship Id="rId48" Type="http://schemas.openxmlformats.org/officeDocument/2006/relationships/font" Target="fonts/font10.fntdata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13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2A2BDE-94EA-4532-9CC0-73A0098AFBAF}" type="datetimeFigureOut">
              <a:rPr lang="en-US" smtClean="0"/>
              <a:pPr/>
              <a:t>10/12/2011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052F32-F096-463A-8BF4-C4A7D7701CA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52F32-F096-463A-8BF4-C4A7D7701CAD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52F32-F096-463A-8BF4-C4A7D7701CAD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52F32-F096-463A-8BF4-C4A7D7701CAD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Fresh title.png"/>
          <p:cNvPicPr>
            <a:picLocks noChangeAspect="1"/>
          </p:cNvPicPr>
          <p:nvPr/>
        </p:nvPicPr>
        <p:blipFill>
          <a:blip r:embed="rId2"/>
          <a:srcRect b="39770"/>
          <a:stretch>
            <a:fillRect/>
          </a:stretch>
        </p:blipFill>
        <p:spPr>
          <a:xfrm>
            <a:off x="377" y="1566826"/>
            <a:ext cx="9143245" cy="22431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34035"/>
            <a:ext cx="7772400" cy="1470025"/>
          </a:xfrm>
        </p:spPr>
        <p:txBody>
          <a:bodyPr anchor="b" anchorCtr="0">
            <a:noAutofit/>
          </a:bodyPr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114800"/>
            <a:ext cx="5257800" cy="1371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324600" y="6288741"/>
            <a:ext cx="1981200" cy="365125"/>
          </a:xfrm>
        </p:spPr>
        <p:txBody>
          <a:bodyPr/>
          <a:lstStyle>
            <a:lvl1pPr algn="r">
              <a:defRPr/>
            </a:lvl1pPr>
          </a:lstStyle>
          <a:p>
            <a:fld id="{E4BFED16-20FF-4D25-BE89-A70CF532F793}" type="datetime1">
              <a:rPr/>
              <a:pPr/>
              <a:t>3/28/2008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6288741"/>
            <a:ext cx="2895600" cy="365125"/>
          </a:xfrm>
        </p:spPr>
        <p:txBody>
          <a:bodyPr/>
          <a:lstStyle>
            <a:lvl1pPr algn="l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382000" y="6288741"/>
            <a:ext cx="685800" cy="365125"/>
          </a:xfrm>
        </p:spPr>
        <p:txBody>
          <a:bodyPr/>
          <a:lstStyle>
            <a:lvl1pPr>
              <a:defRPr sz="11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  <p:pic>
        <p:nvPicPr>
          <p:cNvPr id="10" name="Picture 9" descr="Fresh title.png"/>
          <p:cNvPicPr>
            <a:picLocks noChangeAspect="1"/>
          </p:cNvPicPr>
          <p:nvPr/>
        </p:nvPicPr>
        <p:blipFill>
          <a:blip r:embed="rId2"/>
          <a:srcRect t="33632" b="59388"/>
          <a:stretch>
            <a:fillRect/>
          </a:stretch>
        </p:blipFill>
        <p:spPr>
          <a:xfrm>
            <a:off x="0" y="6598024"/>
            <a:ext cx="9143245" cy="259976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61794-85D9-42B0-9CA4-4B9405482476}" type="datetime1">
              <a:rPr/>
              <a:pPr/>
              <a:t>3/28/2008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  <p:pic>
        <p:nvPicPr>
          <p:cNvPr id="2050" name="Picture 2" descr="C:\Documents and Settings\guru\Desktop\bUTTER FLYES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791200" y="0"/>
            <a:ext cx="3552826" cy="990600"/>
          </a:xfrm>
          <a:prstGeom prst="rect">
            <a:avLst/>
          </a:prstGeom>
          <a:noFill/>
        </p:spPr>
      </p:pic>
      <p:pic>
        <p:nvPicPr>
          <p:cNvPr id="9" name="Picture 2" descr="C:\Documents and Settings\guru\Desktop\bUTTER FLYES.png"/>
          <p:cNvPicPr>
            <a:picLocks noChangeAspect="1" noChangeArrowheads="1"/>
          </p:cNvPicPr>
          <p:nvPr userDrawn="1"/>
        </p:nvPicPr>
        <p:blipFill>
          <a:blip r:embed="rId2"/>
          <a:srcRect l="15013"/>
          <a:stretch>
            <a:fillRect/>
          </a:stretch>
        </p:blipFill>
        <p:spPr bwMode="auto">
          <a:xfrm rot="16200000">
            <a:off x="7367587" y="3224213"/>
            <a:ext cx="3019426" cy="990600"/>
          </a:xfrm>
          <a:prstGeom prst="rect">
            <a:avLst/>
          </a:prstGeom>
          <a:noFill/>
        </p:spPr>
      </p:pic>
      <p:pic>
        <p:nvPicPr>
          <p:cNvPr id="10" name="Picture 2" descr="C:\Documents and Settings\guru\Desktop\bUTTER FLYES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6096000"/>
            <a:ext cx="3552826" cy="990600"/>
          </a:xfrm>
          <a:prstGeom prst="rect">
            <a:avLst/>
          </a:prstGeom>
          <a:noFill/>
        </p:spPr>
      </p:pic>
      <p:pic>
        <p:nvPicPr>
          <p:cNvPr id="2051" name="Picture 3" descr="C:\Documents and Settings\guru\Desktop\SINGLE.png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 rot="835866">
            <a:off x="7549155" y="5230202"/>
            <a:ext cx="1438275" cy="1476375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 advClick="0"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Fresh sect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" y="3767583"/>
            <a:ext cx="9143245" cy="309041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2353" y="2819400"/>
            <a:ext cx="7772400" cy="182880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6000" b="1" kern="1200">
                <a:solidFill>
                  <a:schemeClr val="tx1">
                    <a:alpha val="90000"/>
                  </a:schemeClr>
                </a:solidFill>
                <a:effectLst>
                  <a:innerShdw blurRad="38100">
                    <a:schemeClr val="tx1">
                      <a:lumMod val="85000"/>
                    </a:scheme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2353" y="5257800"/>
            <a:ext cx="7772400" cy="685800"/>
          </a:xfrm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0"/>
              </a:spcBef>
              <a:buFont typeface="Wingdings" pitchFamily="2" charset="2"/>
              <a:buNone/>
              <a:defRPr sz="16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2353" y="6553200"/>
            <a:ext cx="1981200" cy="231013"/>
          </a:xfrm>
        </p:spPr>
        <p:txBody>
          <a:bodyPr/>
          <a:lstStyle/>
          <a:p>
            <a:fld id="{4F2EA6C9-1718-48C7-805D-6A3617E9F5D0}" type="datetime1">
              <a:rPr/>
              <a:pPr/>
              <a:t>3/28/2008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1024" y="6553200"/>
            <a:ext cx="2895600" cy="231013"/>
          </a:xfrm>
        </p:spPr>
        <p:txBody>
          <a:bodyPr/>
          <a:lstStyle>
            <a:lvl1pPr algn="ctr">
              <a:defRPr/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58953" y="6553200"/>
            <a:ext cx="685800" cy="231013"/>
          </a:xfrm>
        </p:spPr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63706" y="2070100"/>
            <a:ext cx="3429000" cy="37385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60259" y="2070100"/>
            <a:ext cx="3429000" cy="37385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3EF31-C8B6-4BD4-9D16-F3AC8DDC775F}" type="datetime1">
              <a:rPr/>
              <a:pPr/>
              <a:t>3/28/2008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675094" y="1842247"/>
            <a:ext cx="3505200" cy="3962400"/>
          </a:xfrm>
          <a:prstGeom prst="rect">
            <a:avLst/>
          </a:pr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435" y="1809750"/>
            <a:ext cx="3429000" cy="639762"/>
          </a:xfrm>
          <a:noFill/>
        </p:spPr>
        <p:txBody>
          <a:bodyPr vert="horz" lIns="91440" tIns="91440" rIns="91440" bIns="91440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2200" b="1" kern="1200">
                <a:solidFill>
                  <a:schemeClr val="tx1">
                    <a:alpha val="90000"/>
                  </a:schemeClr>
                </a:solidFill>
                <a:effectLst>
                  <a:innerShdw blurRad="38100">
                    <a:schemeClr val="tx1">
                      <a:lumMod val="85000"/>
                    </a:schemeClr>
                  </a:inn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990600" y="1842247"/>
            <a:ext cx="3505200" cy="3962400"/>
          </a:xfrm>
          <a:prstGeom prst="rect">
            <a:avLst/>
          </a:prstGeom>
          <a:solidFill>
            <a:srgbClr val="FFFFFF">
              <a:alpha val="1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17494" y="1809750"/>
            <a:ext cx="3429000" cy="639762"/>
          </a:xfrm>
          <a:noFill/>
        </p:spPr>
        <p:txBody>
          <a:bodyPr vert="horz" lIns="91440" tIns="91440" rIns="91440" bIns="91440" rtlCol="0" anchor="ctr" anchorCtr="0">
            <a:no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2200" b="1" kern="1200">
                <a:solidFill>
                  <a:schemeClr val="tx1">
                    <a:alpha val="90000"/>
                  </a:schemeClr>
                </a:solidFill>
                <a:effectLst>
                  <a:innerShdw blurRad="38100">
                    <a:schemeClr val="tx1">
                      <a:lumMod val="85000"/>
                    </a:schemeClr>
                  </a:innerShdw>
                </a:effectLst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0"/>
              </a:spcBef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17494" y="2590800"/>
            <a:ext cx="3429000" cy="32178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5435" y="2590800"/>
            <a:ext cx="3429000" cy="3217863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5C959-6C9E-4BF8-9032-C5AB7C201A20}" type="datetime1">
              <a:rPr/>
              <a:pPr/>
              <a:t>3/28/2008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B82FE-08FA-4C4D-9C91-CDD6CF99217C}" type="datetime1">
              <a:rPr/>
              <a:pPr/>
              <a:t>3/28/2008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1C2DE9-54D4-4956-9FD6-45392F923A05}" type="datetime1">
              <a:rPr/>
              <a:pPr/>
              <a:t>3/28/2008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500" y="4498848"/>
            <a:ext cx="7223760" cy="868680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>
                    <a:alpha val="90000"/>
                  </a:schemeClr>
                </a:solidFill>
                <a:effectLst>
                  <a:innerShdw blurRad="38100">
                    <a:schemeClr val="tx1">
                      <a:lumMod val="85000"/>
                    </a:scheme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52500" y="1673352"/>
            <a:ext cx="7223760" cy="258775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2500" y="5367528"/>
            <a:ext cx="7223760" cy="80467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600" b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1800"/>
              </a:spcBef>
              <a:buFont typeface="Wingdings" pitchFamily="2" charset="2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52500" y="6553200"/>
            <a:ext cx="1828800" cy="228600"/>
          </a:xfrm>
        </p:spPr>
        <p:txBody>
          <a:bodyPr/>
          <a:lstStyle/>
          <a:p>
            <a:fld id="{2B2945AE-CC9C-46E0-A3F7-7AE51920CE85}" type="datetime1">
              <a:rPr/>
              <a:pPr/>
              <a:t>3/28/2008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500" y="4495800"/>
            <a:ext cx="7219950" cy="87153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chemeClr val="tx1">
                    <a:alpha val="90000"/>
                  </a:schemeClr>
                </a:solidFill>
                <a:effectLst>
                  <a:innerShdw blurRad="38100">
                    <a:schemeClr val="tx1">
                      <a:lumMod val="85000"/>
                    </a:schemeClr>
                  </a:inn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52500" y="1676400"/>
            <a:ext cx="7219950" cy="2590800"/>
          </a:xfrm>
          <a:ln w="127000">
            <a:solidFill>
              <a:srgbClr val="FFFFFF">
                <a:alpha val="10000"/>
              </a:srgbClr>
            </a:solidFill>
            <a:miter lim="800000"/>
          </a:ln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2500" y="5367338"/>
            <a:ext cx="7223760" cy="80486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52500" y="6553200"/>
            <a:ext cx="1828800" cy="228600"/>
          </a:xfrm>
        </p:spPr>
        <p:txBody>
          <a:bodyPr/>
          <a:lstStyle/>
          <a:p>
            <a:fld id="{5AC13F5E-AA95-4998-9B70-2E5CEC66FD9C}" type="datetime1">
              <a:rPr/>
              <a:pPr/>
              <a:t>3/28/2008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F266F-A60C-499A-ADF5-D606819B0226}" type="datetime1">
              <a:rPr/>
              <a:pPr/>
              <a:t>3/28/2008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slow" advClick="0"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5600" y="1600200"/>
            <a:ext cx="1752600" cy="45259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0" y="1600200"/>
            <a:ext cx="5257800" cy="45259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7B2B5-FD92-4505-85A3-06F93C88649B}" type="datetime1">
              <a:rPr/>
              <a:pPr/>
              <a:t>3/28/2008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slow" advClick="0" advTm="6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Fresh Master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7" y="283"/>
            <a:ext cx="9143245" cy="685743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2353" y="188259"/>
            <a:ext cx="7799294" cy="146124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52500" y="2057401"/>
            <a:ext cx="7239000" cy="3733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52500" y="6553200"/>
            <a:ext cx="1828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56AA2D-5437-4499-B005-9B37D096D43E}" type="datetime1">
              <a:rPr/>
              <a:pPr/>
              <a:t>3/28/2008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553200"/>
            <a:ext cx="2895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277100" y="6553200"/>
            <a:ext cx="914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/>
              <a:pPr/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 advClick="0" advTm="6000">
    <p:dissolve/>
  </p:transition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5400" b="1" kern="1200">
          <a:solidFill>
            <a:schemeClr val="tx1">
              <a:alpha val="90000"/>
            </a:schemeClr>
          </a:solidFill>
          <a:effectLst>
            <a:innerShdw blurRad="38100">
              <a:schemeClr val="tx1">
                <a:lumMod val="85000"/>
              </a:schemeClr>
            </a:inn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1800"/>
        </a:spcBef>
        <a:buFont typeface="Wingdings" pitchFamily="2" charset="2"/>
        <a:buChar char=""/>
        <a:defRPr sz="2000" b="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ts val="1800"/>
        </a:spcBef>
        <a:buFont typeface="Wingdings" pitchFamily="2" charset="2"/>
        <a:buChar char=""/>
        <a:defRPr sz="1800" b="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ts val="1800"/>
        </a:spcBef>
        <a:buFont typeface="Wingdings" pitchFamily="2" charset="2"/>
        <a:buChar char=""/>
        <a:defRPr sz="1600" b="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ts val="1800"/>
        </a:spcBef>
        <a:buFont typeface="Wingdings" pitchFamily="2" charset="2"/>
        <a:buChar char=""/>
        <a:defRPr sz="1600" b="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ts val="1800"/>
        </a:spcBef>
        <a:buFont typeface="Wingdings" pitchFamily="2" charset="2"/>
        <a:buChar char="R"/>
        <a:defRPr sz="1600" b="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ts val="1800"/>
        </a:spcBef>
        <a:buFont typeface="Wingdings" pitchFamily="2" charset="2"/>
        <a:buChar char="R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ts val="1800"/>
        </a:spcBef>
        <a:buFont typeface="Wingdings" pitchFamily="2" charset="2"/>
        <a:buChar char="R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ts val="1800"/>
        </a:spcBef>
        <a:buFont typeface="Wingdings" pitchFamily="2" charset="2"/>
        <a:buChar char="R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ts val="1800"/>
        </a:spcBef>
        <a:buFont typeface="Wingdings" pitchFamily="2" charset="2"/>
        <a:buChar char="R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1524000"/>
            <a:ext cx="9144000" cy="4495800"/>
          </a:xfrm>
          <a:prstGeom prst="rect">
            <a:avLst/>
          </a:prstGeom>
          <a:gradFill>
            <a:gsLst>
              <a:gs pos="31000">
                <a:srgbClr val="DDEBCF">
                  <a:alpha val="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l">
              <a:rot lat="0" lon="0" rev="18480000"/>
            </a:lightRig>
          </a:scene3d>
          <a:sp3d prstMaterial="clear">
            <a:bevelT h="63500"/>
          </a:sp3d>
        </p:spPr>
        <p:txBody>
          <a:bodyPr vert="horz" lIns="91440" tIns="45720" rIns="91440" bIns="45720" rtlCol="0" anchor="b" anchorCtr="0">
            <a:noAutofit/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WELCOME  TO</a:t>
            </a:r>
            <a:r>
              <a:rPr kumimoji="0" lang="en-US" sz="115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11500" b="1" i="0" u="none" strike="noStrike" kern="1200" cap="none" spc="0" normalizeH="0" baseline="0" noProof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en-US" sz="11500" b="1" i="0" u="none" strike="noStrike" kern="1200" cap="none" spc="50" normalizeH="0" baseline="0" noProof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+mj-lt"/>
                <a:ea typeface="+mj-ea"/>
                <a:cs typeface="+mj-cs"/>
              </a:rPr>
              <a:t>HANDS-ON MATHS</a:t>
            </a:r>
            <a:endParaRPr kumimoji="0" lang="en-US" sz="11500" b="1" i="0" u="none" strike="noStrike" kern="1200" cap="none" spc="50" normalizeH="0" baseline="0" noProof="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85800" y="2046528"/>
            <a:ext cx="7696200" cy="2800767"/>
          </a:xfrm>
          <a:prstGeom prst="rect">
            <a:avLst/>
          </a:prstGeom>
          <a:gradFill flip="none" rotWithShape="1">
            <a:gsLst>
              <a:gs pos="100000">
                <a:schemeClr val="accent6">
                  <a:alpha val="14000"/>
                </a:schemeClr>
              </a:gs>
              <a:gs pos="43000">
                <a:schemeClr val="accent4">
                  <a:tint val="44000"/>
                  <a:satMod val="165000"/>
                </a:schemeClr>
              </a:gs>
              <a:gs pos="93000">
                <a:schemeClr val="accent4">
                  <a:tint val="15000"/>
                  <a:satMod val="165000"/>
                </a:schemeClr>
              </a:gs>
              <a:gs pos="100000">
                <a:schemeClr val="accent4">
                  <a:tint val="5000"/>
                  <a:satMod val="250000"/>
                </a:scheme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8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Abadi MT Condensed" pitchFamily="34" charset="0"/>
                <a:cs typeface="Aharoni" pitchFamily="2" charset="-79"/>
              </a:rPr>
              <a:t>Let’s Try On Some Hands-On Activity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Point Star 5"/>
          <p:cNvSpPr/>
          <p:nvPr/>
        </p:nvSpPr>
        <p:spPr>
          <a:xfrm>
            <a:off x="685800" y="685800"/>
            <a:ext cx="914400" cy="914400"/>
          </a:xfrm>
          <a:prstGeom prst="star5">
            <a:avLst/>
          </a:prstGeom>
          <a:ln>
            <a:noFill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1905000" y="838200"/>
            <a:ext cx="6324600" cy="144655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4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Gisha" pitchFamily="34" charset="-79"/>
                <a:cs typeface="Gisha" pitchFamily="34" charset="-79"/>
              </a:rPr>
              <a:t>Please check if everybody has: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57860" y="4724400"/>
            <a:ext cx="44004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lvl="1"/>
            <a:r>
              <a:rPr lang="en-US" sz="3600" b="1" dirty="0" smtClean="0">
                <a:solidFill>
                  <a:schemeClr val="accent1">
                    <a:lumMod val="75000"/>
                  </a:schemeClr>
                </a:solidFill>
                <a:latin typeface="Abadi MT Condensed Light" pitchFamily="34" charset="0"/>
                <a:cs typeface="Aharoni" pitchFamily="2" charset="-79"/>
              </a:rPr>
              <a:t>3  Rectangular Paper Piece</a:t>
            </a:r>
          </a:p>
        </p:txBody>
      </p:sp>
      <p:pic>
        <p:nvPicPr>
          <p:cNvPr id="14338" name="Picture 2" descr="C:\Documents and Settings\guru\Desktop\New Page\Normal shee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0996" y="2473325"/>
            <a:ext cx="4094163" cy="20478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35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35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35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725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725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73321" y="533400"/>
            <a:ext cx="4397358" cy="142192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  <a:spcBef>
                <a:spcPts val="1800"/>
              </a:spcBef>
            </a:pPr>
            <a:r>
              <a:rPr lang="en-US" sz="7200" dirty="0" smtClean="0">
                <a:solidFill>
                  <a:prstClr val="white"/>
                </a:solidFill>
              </a:rPr>
              <a:t>Lets Find</a:t>
            </a: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952500" y="1828800"/>
            <a:ext cx="7239000" cy="4343400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/>
          <a:p>
            <a:pPr lvl="0" algn="ctr">
              <a:lnSpc>
                <a:spcPct val="120000"/>
              </a:lnSpc>
              <a:spcBef>
                <a:spcPts val="1800"/>
              </a:spcBef>
            </a:pPr>
            <a:r>
              <a:rPr lang="en-US" sz="45500" b="1" dirty="0" smtClean="0"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</a:t>
            </a:r>
            <a:r>
              <a:rPr lang="en-US" sz="45500" b="1" baseline="30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</a:t>
            </a:r>
            <a:endParaRPr lang="en-US" sz="20200" b="1" baseline="30000" dirty="0" smtClean="0"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lvl="0" algn="ctr">
              <a:lnSpc>
                <a:spcPct val="120000"/>
              </a:lnSpc>
              <a:spcBef>
                <a:spcPts val="1800"/>
              </a:spcBef>
            </a:pPr>
            <a:r>
              <a:rPr lang="en-US" sz="8000" dirty="0" smtClean="0"/>
              <a:t>Using</a:t>
            </a:r>
          </a:p>
          <a:p>
            <a:pPr lvl="0" algn="ctr">
              <a:lnSpc>
                <a:spcPct val="120000"/>
              </a:lnSpc>
              <a:spcBef>
                <a:spcPts val="1800"/>
              </a:spcBef>
            </a:pPr>
            <a:r>
              <a:rPr lang="en-US" sz="8000" dirty="0" smtClean="0">
                <a:solidFill>
                  <a:srgbClr val="C00000"/>
                </a:solidFill>
                <a:effectLst>
                  <a:innerShdw blurRad="114300">
                    <a:prstClr val="black"/>
                  </a:innerShdw>
                </a:effectLst>
              </a:rPr>
              <a:t>PAPER FOLDING ACTIVITY</a:t>
            </a: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innerShdw blurRad="114300">
                  <a:prstClr val="black"/>
                </a:inn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2"/>
          <p:cNvSpPr txBox="1">
            <a:spLocks/>
          </p:cNvSpPr>
          <p:nvPr/>
        </p:nvSpPr>
        <p:spPr>
          <a:xfrm>
            <a:off x="952500" y="1447800"/>
            <a:ext cx="7239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>
              <a:lnSpc>
                <a:spcPct val="120000"/>
              </a:lnSpc>
              <a:spcBef>
                <a:spcPts val="1800"/>
              </a:spcBef>
            </a:pPr>
            <a:endParaRPr lang="en-US" sz="8000" b="1" baseline="30000" dirty="0" smtClean="0">
              <a:solidFill>
                <a:srgbClr val="C0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  <a:p>
            <a:pPr lvl="0" algn="ctr">
              <a:lnSpc>
                <a:spcPct val="120000"/>
              </a:lnSpc>
              <a:spcBef>
                <a:spcPts val="1800"/>
              </a:spcBef>
            </a:pP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innerShdw blurRad="114300">
                  <a:prstClr val="black"/>
                </a:inn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0200" y="1524000"/>
            <a:ext cx="7391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1800"/>
              </a:spcBef>
            </a:pPr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Exponents/Index/Power</a:t>
            </a:r>
          </a:p>
        </p:txBody>
      </p:sp>
      <p:sp>
        <p:nvSpPr>
          <p:cNvPr id="4" name="Rectangle 3"/>
          <p:cNvSpPr/>
          <p:nvPr/>
        </p:nvSpPr>
        <p:spPr>
          <a:xfrm>
            <a:off x="3657600" y="4724400"/>
            <a:ext cx="1515158" cy="8406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  <a:spcBef>
                <a:spcPts val="1800"/>
              </a:spcBef>
            </a:pPr>
            <a:r>
              <a:rPr lang="en-US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Base</a:t>
            </a:r>
          </a:p>
        </p:txBody>
      </p:sp>
      <p:sp>
        <p:nvSpPr>
          <p:cNvPr id="6" name="Rectangle 5"/>
          <p:cNvSpPr/>
          <p:nvPr/>
        </p:nvSpPr>
        <p:spPr>
          <a:xfrm>
            <a:off x="838200" y="2514600"/>
            <a:ext cx="2895600" cy="2215991"/>
          </a:xfrm>
          <a:prstGeom prst="rect">
            <a:avLst/>
          </a:prstGeom>
          <a:ln>
            <a:noFill/>
          </a:ln>
          <a:effectLst/>
        </p:spPr>
        <p:txBody>
          <a:bodyPr wrap="square">
            <a:spAutoFit/>
          </a:bodyPr>
          <a:lstStyle/>
          <a:p>
            <a:r>
              <a:rPr lang="en-US" sz="13800" b="1" dirty="0" smtClean="0">
                <a:solidFill>
                  <a:srgbClr val="769F11">
                    <a:lumMod val="75000"/>
                  </a:srgbClr>
                </a:solidFill>
                <a:effectLst>
                  <a:glow rad="228600">
                    <a:srgbClr val="CCC834">
                      <a:satMod val="175000"/>
                      <a:alpha val="40000"/>
                    </a:srgbClr>
                  </a:glow>
                </a:effectLst>
              </a:rPr>
              <a:t>a</a:t>
            </a:r>
            <a:r>
              <a:rPr lang="en-US" sz="13800" b="1" baseline="30000" dirty="0" smtClean="0">
                <a:solidFill>
                  <a:srgbClr val="C00000"/>
                </a:solidFill>
                <a:effectLst>
                  <a:glow rad="228600">
                    <a:srgbClr val="CCC834">
                      <a:satMod val="175000"/>
                      <a:alpha val="40000"/>
                    </a:srgbClr>
                  </a:glow>
                </a:effectLst>
              </a:rPr>
              <a:t>m</a:t>
            </a:r>
            <a:endParaRPr lang="en-US" sz="3200" dirty="0"/>
          </a:p>
        </p:txBody>
      </p:sp>
      <p:cxnSp>
        <p:nvCxnSpPr>
          <p:cNvPr id="8" name="Straight Arrow Connector 7"/>
          <p:cNvCxnSpPr/>
          <p:nvPr/>
        </p:nvCxnSpPr>
        <p:spPr>
          <a:xfrm rot="5400000">
            <a:off x="2895600" y="2438400"/>
            <a:ext cx="762000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rot="10800000">
            <a:off x="2057400" y="4495800"/>
            <a:ext cx="1524000" cy="7620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09600" y="1600200"/>
            <a:ext cx="8077200" cy="4572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4400" dirty="0" smtClean="0">
                <a:solidFill>
                  <a:prstClr val="white"/>
                </a:solidFill>
                <a:latin typeface="Adobe Fan Heiti Std B" pitchFamily="34" charset="-128"/>
                <a:ea typeface="Adobe Fan Heiti Std B" pitchFamily="34" charset="-128"/>
              </a:rPr>
              <a:t>Take one piece of paper. </a:t>
            </a:r>
          </a:p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4400" dirty="0" smtClean="0">
                <a:solidFill>
                  <a:prstClr val="white"/>
                </a:solidFill>
                <a:latin typeface="Adobe Fan Heiti Std B" pitchFamily="34" charset="-128"/>
                <a:ea typeface="Adobe Fan Heiti Std B" pitchFamily="34" charset="-128"/>
              </a:rPr>
              <a:t>Each piece represents the base 2.</a:t>
            </a:r>
          </a:p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4400" dirty="0" smtClean="0">
                <a:solidFill>
                  <a:prstClr val="white"/>
                </a:solidFill>
                <a:latin typeface="Adobe Fan Heiti Std B" pitchFamily="34" charset="-128"/>
                <a:ea typeface="Adobe Fan Heiti Std B" pitchFamily="34" charset="-128"/>
              </a:rPr>
              <a:t>Fold it once into two equal parts lengthwise.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Documents and Settings\guru\Desktop\Yellow Paper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5087" y="2209800"/>
            <a:ext cx="6589713" cy="2673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2427516" y="4953000"/>
            <a:ext cx="19062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Fold  lengthwise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477000" y="4953000"/>
            <a:ext cx="8306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  <a:latin typeface="Adobe Fan Heiti Std B" pitchFamily="34" charset="-128"/>
                <a:ea typeface="Adobe Fan Heiti Std B" pitchFamily="34" charset="-128"/>
              </a:rPr>
              <a:t>Result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09600" y="2133600"/>
            <a:ext cx="8077200" cy="2590800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balanced" dir="t">
              <a:rot lat="0" lon="0" rev="3000000"/>
            </a:lightRig>
          </a:scene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norm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prstClr val="white"/>
                </a:solidFill>
                <a:latin typeface="Adobe Fan Heiti Std B" pitchFamily="34" charset="-128"/>
                <a:ea typeface="Adobe Fan Heiti Std B" pitchFamily="34" charset="-128"/>
              </a:rPr>
              <a:t>How  many  times have  you folded?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hlink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3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533400" y="2621340"/>
            <a:ext cx="7620000" cy="1569660"/>
          </a:xfrm>
          <a:prstGeom prst="rect">
            <a:avLst/>
          </a:prstGeom>
        </p:spPr>
        <p:txBody>
          <a:bodyPr vert="horz"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9600" b="1" dirty="0" smtClean="0">
                <a:ln w="11430"/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ONE TIME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09600" y="1600200"/>
            <a:ext cx="8077200" cy="3962400"/>
          </a:xfrm>
          <a:prstGeom prst="rect">
            <a:avLst/>
          </a:prstGeom>
        </p:spPr>
        <p:txBody>
          <a:bodyPr wrap="square">
            <a:normAutofit fontScale="92500" lnSpcReduction="20000"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prstClr val="white"/>
                </a:solidFill>
                <a:latin typeface="Adobe Fan Heiti Std B" pitchFamily="34" charset="-128"/>
                <a:ea typeface="Adobe Fan Heiti Std B" pitchFamily="34" charset="-128"/>
              </a:rPr>
              <a:t>Unfold the paper and observe. </a:t>
            </a:r>
          </a:p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prstClr val="white"/>
                </a:solidFill>
                <a:latin typeface="Adobe Fan Heiti Std B" pitchFamily="34" charset="-128"/>
                <a:ea typeface="Adobe Fan Heiti Std B" pitchFamily="34" charset="-128"/>
              </a:rPr>
              <a:t>How many equal parts have you got?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guru\Desktop\Yellow Paper_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26507" y="2590800"/>
            <a:ext cx="4090987" cy="2044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762000" y="1066800"/>
            <a:ext cx="7620000" cy="1569660"/>
          </a:xfrm>
          <a:prstGeom prst="rect">
            <a:avLst/>
          </a:prstGeom>
        </p:spPr>
        <p:txBody>
          <a:bodyPr vert="horz"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9600" b="1" dirty="0" smtClean="0">
                <a:ln w="11430"/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Two Parts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819400" y="2819400"/>
            <a:ext cx="1447800" cy="156966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9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1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76800" y="2819400"/>
            <a:ext cx="1447800" cy="1569660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9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2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62000" y="1143000"/>
            <a:ext cx="7848600" cy="2133600"/>
          </a:xfrm>
          <a:prstGeom prst="rect">
            <a:avLst/>
          </a:prstGeom>
        </p:spPr>
        <p:txBody>
          <a:bodyPr wrap="square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ymbol" pitchFamily="18" charset="2"/>
                <a:ea typeface="Adobe Fan Heiti Std B" pitchFamily="34" charset="-128"/>
              </a:rPr>
              <a:t>\</a:t>
            </a: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2</a:t>
            </a:r>
            <a:r>
              <a:rPr lang="en-US" sz="16000" b="1" baseline="3000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1</a:t>
            </a: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=2</a:t>
            </a:r>
          </a:p>
        </p:txBody>
      </p:sp>
      <p:sp>
        <p:nvSpPr>
          <p:cNvPr id="3" name="Rectangle 2"/>
          <p:cNvSpPr/>
          <p:nvPr/>
        </p:nvSpPr>
        <p:spPr>
          <a:xfrm>
            <a:off x="2590800" y="4876800"/>
            <a:ext cx="4623382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    is Power (fold)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0800" y="3859396"/>
            <a:ext cx="4931158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700" dirty="0" smtClean="0">
                <a:solidFill>
                  <a:srgbClr val="3B4F18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    is Base Number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533650" y="3676650"/>
            <a:ext cx="641522" cy="1003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5400" b="1" dirty="0" smtClean="0">
                <a:ln w="11430"/>
                <a:gradFill>
                  <a:gsLst>
                    <a:gs pos="0">
                      <a:srgbClr val="CCC834">
                        <a:tint val="70000"/>
                        <a:satMod val="245000"/>
                      </a:srgbClr>
                    </a:gs>
                    <a:gs pos="75000">
                      <a:srgbClr val="CCC834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CC834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2600325" y="4848225"/>
            <a:ext cx="489236" cy="1003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5400" b="1" baseline="30000" dirty="0" smtClean="0">
                <a:ln w="11430"/>
                <a:solidFill>
                  <a:srgbClr val="F49AE1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1</a:t>
            </a:r>
            <a:endParaRPr lang="en-US" sz="5400" b="1" dirty="0" smtClean="0">
              <a:ln w="11430"/>
              <a:gradFill>
                <a:gsLst>
                  <a:gs pos="0">
                    <a:srgbClr val="CCC834">
                      <a:tint val="70000"/>
                      <a:satMod val="245000"/>
                    </a:srgbClr>
                  </a:gs>
                  <a:gs pos="75000">
                    <a:srgbClr val="CCC834">
                      <a:tint val="90000"/>
                      <a:shade val="60000"/>
                      <a:satMod val="240000"/>
                    </a:srgbClr>
                  </a:gs>
                  <a:gs pos="100000">
                    <a:srgbClr val="CCC834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Adobe Fan Heiti Std B" pitchFamily="34" charset="-12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100"/>
                            </p:stCondLst>
                            <p:childTnLst>
                              <p:par>
                                <p:cTn id="2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1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09600" y="1600200"/>
            <a:ext cx="8077200" cy="3962400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Take second piece of paper. </a:t>
            </a:r>
          </a:p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Fold it into two equal parts lengthwise and then </a:t>
            </a:r>
            <a:r>
              <a:rPr lang="en-US" sz="6000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breadthwise</a:t>
            </a:r>
            <a:r>
              <a:rPr lang="en-US" sz="6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3429000" y="4507468"/>
            <a:ext cx="2133600" cy="1512332"/>
            <a:chOff x="3429000" y="4507468"/>
            <a:chExt cx="2133600" cy="1512332"/>
          </a:xfrm>
        </p:grpSpPr>
        <p:sp>
          <p:nvSpPr>
            <p:cNvPr id="13" name="Rectangle 12"/>
            <p:cNvSpPr/>
            <p:nvPr/>
          </p:nvSpPr>
          <p:spPr>
            <a:xfrm>
              <a:off x="4080462" y="5650468"/>
              <a:ext cx="8306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Adobe Fan Heiti Std B" pitchFamily="34" charset="-128"/>
                  <a:ea typeface="Adobe Fan Heiti Std B" pitchFamily="34" charset="-128"/>
                </a:rPr>
                <a:t>Result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8194" name="Picture 2" descr="C:\Documents and Settings\guru\Desktop\3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429000" y="4507468"/>
              <a:ext cx="2133600" cy="1020762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9" name="Group 8"/>
          <p:cNvGrpSpPr/>
          <p:nvPr/>
        </p:nvGrpSpPr>
        <p:grpSpPr>
          <a:xfrm>
            <a:off x="1066800" y="914400"/>
            <a:ext cx="4090988" cy="3112532"/>
            <a:chOff x="1066800" y="914400"/>
            <a:chExt cx="4090988" cy="3112532"/>
          </a:xfrm>
        </p:grpSpPr>
        <p:sp>
          <p:nvSpPr>
            <p:cNvPr id="11" name="Rectangle 10"/>
            <p:cNvSpPr/>
            <p:nvPr/>
          </p:nvSpPr>
          <p:spPr>
            <a:xfrm>
              <a:off x="2174619" y="3657600"/>
              <a:ext cx="190629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Adobe Fan Heiti Std B" pitchFamily="34" charset="-128"/>
                  <a:ea typeface="Adobe Fan Heiti Std B" pitchFamily="34" charset="-128"/>
                </a:rPr>
                <a:t>Fold  lengthwise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8195" name="Picture 3" descr="C:\Documents and Settings\guru\Desktop\1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1066800" y="914400"/>
              <a:ext cx="4090988" cy="2673350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0" name="Group 9"/>
          <p:cNvGrpSpPr/>
          <p:nvPr/>
        </p:nvGrpSpPr>
        <p:grpSpPr>
          <a:xfrm>
            <a:off x="5791200" y="1228725"/>
            <a:ext cx="2673350" cy="2798207"/>
            <a:chOff x="5791200" y="1228725"/>
            <a:chExt cx="2673350" cy="2798207"/>
          </a:xfrm>
        </p:grpSpPr>
        <p:sp>
          <p:nvSpPr>
            <p:cNvPr id="12" name="Rectangle 11"/>
            <p:cNvSpPr/>
            <p:nvPr/>
          </p:nvSpPr>
          <p:spPr>
            <a:xfrm>
              <a:off x="6096000" y="3657600"/>
              <a:ext cx="20569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Adobe Fan Heiti Std B" pitchFamily="34" charset="-128"/>
                  <a:ea typeface="Adobe Fan Heiti Std B" pitchFamily="34" charset="-128"/>
                </a:rPr>
                <a:t>Fold  </a:t>
              </a:r>
              <a:r>
                <a:rPr lang="en-US" b="1" dirty="0" err="1" smtClean="0">
                  <a:solidFill>
                    <a:schemeClr val="accent1">
                      <a:lumMod val="75000"/>
                    </a:schemeClr>
                  </a:solidFill>
                  <a:latin typeface="Adobe Fan Heiti Std B" pitchFamily="34" charset="-128"/>
                  <a:ea typeface="Adobe Fan Heiti Std B" pitchFamily="34" charset="-128"/>
                </a:rPr>
                <a:t>breadthwise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8196" name="Picture 4" descr="C:\Documents and Settings\guru\Desktop\2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91200" y="1228725"/>
              <a:ext cx="2673350" cy="2044700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066800" y="1981200"/>
            <a:ext cx="7010400" cy="26670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How many times have you folded?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62000" y="2697540"/>
            <a:ext cx="7620000" cy="1569660"/>
          </a:xfrm>
          <a:prstGeom prst="rect">
            <a:avLst/>
          </a:prstGeom>
        </p:spPr>
        <p:txBody>
          <a:bodyPr vert="horz"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9600" b="1" dirty="0" smtClean="0">
                <a:ln/>
                <a:solidFill>
                  <a:schemeClr val="accent3"/>
                </a:solidFill>
                <a:latin typeface="Abadi MT Condensed" pitchFamily="34" charset="0"/>
                <a:ea typeface="abrila" pitchFamily="2" charset="0"/>
              </a:rPr>
              <a:t>TWO  TIMES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09600" y="1600200"/>
            <a:ext cx="8077200" cy="3962400"/>
          </a:xfrm>
          <a:prstGeom prst="rect">
            <a:avLst/>
          </a:prstGeom>
        </p:spPr>
        <p:txBody>
          <a:bodyPr wrap="square">
            <a:normAutofit fontScale="92500"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5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Unfold the paper and observe. </a:t>
            </a:r>
          </a:p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5600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How many equal parts have you got?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09600" y="1600200"/>
            <a:ext cx="8077200" cy="39624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endParaRPr lang="en-US" sz="60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Fan Heiti Std B" pitchFamily="34" charset="-128"/>
              <a:ea typeface="Adobe Fan Heiti Std B" pitchFamily="34" charset="-128"/>
            </a:endParaRPr>
          </a:p>
        </p:txBody>
      </p:sp>
      <p:pic>
        <p:nvPicPr>
          <p:cNvPr id="9218" name="Picture 2" descr="C:\Documents and Settings\guru\Desktop\4 equal parts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24919" y="2908300"/>
            <a:ext cx="4094162" cy="2044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762000" y="1066800"/>
            <a:ext cx="7620000" cy="1569660"/>
          </a:xfrm>
          <a:prstGeom prst="rect">
            <a:avLst/>
          </a:prstGeom>
        </p:spPr>
        <p:txBody>
          <a:bodyPr vert="horz"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9600" b="1" dirty="0" smtClean="0">
                <a:ln w="11430"/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Four Parts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819400" y="3016250"/>
            <a:ext cx="1447800" cy="938719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5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1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876800" y="3016250"/>
            <a:ext cx="1447800" cy="938719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5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2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819400" y="4006850"/>
            <a:ext cx="1447800" cy="938719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5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3</a:t>
            </a:r>
          </a:p>
        </p:txBody>
      </p:sp>
      <p:sp>
        <p:nvSpPr>
          <p:cNvPr id="15" name="Rectangle 14"/>
          <p:cNvSpPr/>
          <p:nvPr/>
        </p:nvSpPr>
        <p:spPr>
          <a:xfrm>
            <a:off x="4876800" y="4006850"/>
            <a:ext cx="1447800" cy="938719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55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4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62000" y="1143000"/>
            <a:ext cx="7848600" cy="2133600"/>
          </a:xfrm>
          <a:prstGeom prst="rect">
            <a:avLst/>
          </a:prstGeom>
        </p:spPr>
        <p:txBody>
          <a:bodyPr wrap="square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ymbol" pitchFamily="18" charset="2"/>
                <a:ea typeface="Adobe Fan Heiti Std B" pitchFamily="34" charset="-128"/>
              </a:rPr>
              <a:t>\</a:t>
            </a: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2</a:t>
            </a:r>
            <a:r>
              <a:rPr lang="en-US" sz="16000" b="1" baseline="3000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2</a:t>
            </a: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=4</a:t>
            </a:r>
          </a:p>
        </p:txBody>
      </p:sp>
      <p:sp>
        <p:nvSpPr>
          <p:cNvPr id="3" name="Rectangle 2"/>
          <p:cNvSpPr/>
          <p:nvPr/>
        </p:nvSpPr>
        <p:spPr>
          <a:xfrm>
            <a:off x="2590800" y="4876800"/>
            <a:ext cx="4623382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    is Power (fold)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0800" y="3859396"/>
            <a:ext cx="4931158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700" dirty="0" smtClean="0">
                <a:solidFill>
                  <a:srgbClr val="3B4F18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    is Base Number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533650" y="3676650"/>
            <a:ext cx="641522" cy="1003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5400" b="1" dirty="0" smtClean="0">
                <a:ln w="11430"/>
                <a:gradFill>
                  <a:gsLst>
                    <a:gs pos="0">
                      <a:srgbClr val="CCC834">
                        <a:tint val="70000"/>
                        <a:satMod val="245000"/>
                      </a:srgbClr>
                    </a:gs>
                    <a:gs pos="75000">
                      <a:srgbClr val="CCC834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CC834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2600325" y="4848225"/>
            <a:ext cx="489236" cy="1003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5400" b="1" baseline="30000" dirty="0" smtClean="0">
                <a:ln w="11430"/>
                <a:solidFill>
                  <a:srgbClr val="F49AE1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2</a:t>
            </a:r>
            <a:endParaRPr lang="en-US" sz="5400" b="1" dirty="0" smtClean="0">
              <a:ln w="11430"/>
              <a:gradFill>
                <a:gsLst>
                  <a:gs pos="0">
                    <a:srgbClr val="CCC834">
                      <a:tint val="70000"/>
                      <a:satMod val="245000"/>
                    </a:srgbClr>
                  </a:gs>
                  <a:gs pos="75000">
                    <a:srgbClr val="CCC834">
                      <a:tint val="90000"/>
                      <a:shade val="60000"/>
                      <a:satMod val="240000"/>
                    </a:srgbClr>
                  </a:gs>
                  <a:gs pos="100000">
                    <a:srgbClr val="CCC834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Adobe Fan Heiti Std B" pitchFamily="34" charset="-12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100"/>
                            </p:stCondLst>
                            <p:childTnLst>
                              <p:par>
                                <p:cTn id="2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1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62000" y="1905000"/>
            <a:ext cx="7848600" cy="3962400"/>
          </a:xfrm>
          <a:prstGeom prst="rect">
            <a:avLst/>
          </a:prstGeom>
        </p:spPr>
        <p:txBody>
          <a:bodyPr wrap="square">
            <a:normAutofit fontScale="77500" lnSpcReduction="20000"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Take the third piece of paper. </a:t>
            </a:r>
          </a:p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Fold it into two equal parts, </a:t>
            </a:r>
            <a:br>
              <a:rPr lang="en-US" sz="6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</a:br>
            <a:r>
              <a:rPr lang="en-US" sz="6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first lengthwise, then </a:t>
            </a:r>
            <a:r>
              <a:rPr lang="en-US" sz="6000" dirty="0" err="1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breadthwise</a:t>
            </a:r>
            <a:r>
              <a:rPr lang="en-US" sz="6000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 and then again lengthwise.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1066800" y="914400"/>
            <a:ext cx="4090988" cy="3112532"/>
            <a:chOff x="1066800" y="914400"/>
            <a:chExt cx="4090988" cy="3112532"/>
          </a:xfrm>
        </p:grpSpPr>
        <p:sp>
          <p:nvSpPr>
            <p:cNvPr id="11" name="Rectangle 10"/>
            <p:cNvSpPr/>
            <p:nvPr/>
          </p:nvSpPr>
          <p:spPr>
            <a:xfrm>
              <a:off x="2157709" y="3657600"/>
              <a:ext cx="190629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Adobe Fan Heiti Std B" pitchFamily="34" charset="-128"/>
                  <a:ea typeface="Adobe Fan Heiti Std B" pitchFamily="34" charset="-128"/>
                </a:rPr>
                <a:t>Fold  lengthwise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8195" name="Picture 3" descr="C:\Documents and Settings\guru\Desktop\1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66800" y="914400"/>
              <a:ext cx="4090988" cy="2673350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6" name="Group 15"/>
          <p:cNvGrpSpPr/>
          <p:nvPr/>
        </p:nvGrpSpPr>
        <p:grpSpPr>
          <a:xfrm>
            <a:off x="5791200" y="1228725"/>
            <a:ext cx="2673350" cy="2798207"/>
            <a:chOff x="5791200" y="1228725"/>
            <a:chExt cx="2673350" cy="2798207"/>
          </a:xfrm>
        </p:grpSpPr>
        <p:sp>
          <p:nvSpPr>
            <p:cNvPr id="12" name="Rectangle 11"/>
            <p:cNvSpPr/>
            <p:nvPr/>
          </p:nvSpPr>
          <p:spPr>
            <a:xfrm>
              <a:off x="6093339" y="3657600"/>
              <a:ext cx="205697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Adobe Fan Heiti Std B" pitchFamily="34" charset="-128"/>
                  <a:ea typeface="Adobe Fan Heiti Std B" pitchFamily="34" charset="-128"/>
                </a:rPr>
                <a:t>Fold  </a:t>
              </a:r>
              <a:r>
                <a:rPr lang="en-US" b="1" dirty="0" err="1" smtClean="0">
                  <a:solidFill>
                    <a:schemeClr val="accent1">
                      <a:lumMod val="75000"/>
                    </a:schemeClr>
                  </a:solidFill>
                  <a:latin typeface="Adobe Fan Heiti Std B" pitchFamily="34" charset="-128"/>
                  <a:ea typeface="Adobe Fan Heiti Std B" pitchFamily="34" charset="-128"/>
                </a:rPr>
                <a:t>breadthwise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8196" name="Picture 4" descr="C:\Documents and Settings\guru\Desktop\2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791200" y="1228725"/>
              <a:ext cx="2673350" cy="2044700"/>
            </a:xfrm>
            <a:prstGeom prst="rect">
              <a:avLst/>
            </a:prstGeom>
            <a:ln>
              <a:noFill/>
            </a:ln>
            <a:effectLst>
              <a:outerShdw blurRad="50800" dist="38100" dir="18900000" algn="b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17" name="Group 16"/>
          <p:cNvGrpSpPr/>
          <p:nvPr/>
        </p:nvGrpSpPr>
        <p:grpSpPr>
          <a:xfrm>
            <a:off x="6553200" y="4431506"/>
            <a:ext cx="1017588" cy="1588294"/>
            <a:chOff x="6553200" y="4431506"/>
            <a:chExt cx="1017588" cy="1588294"/>
          </a:xfrm>
        </p:grpSpPr>
        <p:sp>
          <p:nvSpPr>
            <p:cNvPr id="13" name="Rectangle 12"/>
            <p:cNvSpPr/>
            <p:nvPr/>
          </p:nvSpPr>
          <p:spPr>
            <a:xfrm>
              <a:off x="6629400" y="5650468"/>
              <a:ext cx="83067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Adobe Fan Heiti Std B" pitchFamily="34" charset="-128"/>
                  <a:ea typeface="Adobe Fan Heiti Std B" pitchFamily="34" charset="-128"/>
                </a:rPr>
                <a:t>Result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pic>
          <p:nvPicPr>
            <p:cNvPr id="10243" name="Picture 3" descr="C:\Documents and Settings\guru\Desktop\5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553200" y="4431506"/>
              <a:ext cx="1017588" cy="1085850"/>
            </a:xfrm>
            <a:prstGeom prst="rect">
              <a:avLst/>
            </a:prstGeom>
            <a:noFill/>
          </p:spPr>
        </p:pic>
      </p:grpSp>
      <p:grpSp>
        <p:nvGrpSpPr>
          <p:cNvPr id="18" name="Group 17"/>
          <p:cNvGrpSpPr/>
          <p:nvPr/>
        </p:nvGrpSpPr>
        <p:grpSpPr>
          <a:xfrm>
            <a:off x="2087563" y="4267200"/>
            <a:ext cx="2047875" cy="1817132"/>
            <a:chOff x="2087563" y="4267200"/>
            <a:chExt cx="2047875" cy="1817132"/>
          </a:xfrm>
        </p:grpSpPr>
        <p:pic>
          <p:nvPicPr>
            <p:cNvPr id="10242" name="Picture 2" descr="C:\Documents and Settings\guru\Desktop\4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087563" y="4267200"/>
              <a:ext cx="2047875" cy="1414462"/>
            </a:xfrm>
            <a:prstGeom prst="rect">
              <a:avLst/>
            </a:prstGeom>
            <a:noFill/>
          </p:spPr>
        </p:pic>
        <p:sp>
          <p:nvSpPr>
            <p:cNvPr id="10" name="Rectangle 9"/>
            <p:cNvSpPr/>
            <p:nvPr/>
          </p:nvSpPr>
          <p:spPr>
            <a:xfrm>
              <a:off x="2171700" y="5715000"/>
              <a:ext cx="190629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b="1" dirty="0" smtClean="0">
                  <a:solidFill>
                    <a:schemeClr val="accent1">
                      <a:lumMod val="75000"/>
                    </a:schemeClr>
                  </a:solidFill>
                  <a:latin typeface="Adobe Fan Heiti Std B" pitchFamily="34" charset="-128"/>
                  <a:ea typeface="Adobe Fan Heiti Std B" pitchFamily="34" charset="-128"/>
                </a:rPr>
                <a:t>Fold  lengthwise</a:t>
              </a:r>
              <a:endParaRPr lang="en-US" b="1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09600" y="2209800"/>
            <a:ext cx="8077200" cy="2438400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How many times have you folded?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59540" y="2468940"/>
            <a:ext cx="7620000" cy="1569660"/>
          </a:xfrm>
          <a:prstGeom prst="rect">
            <a:avLst/>
          </a:prstGeom>
        </p:spPr>
        <p:txBody>
          <a:bodyPr vert="horz"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THREE  TIMES</a:t>
            </a:r>
          </a:p>
        </p:txBody>
      </p:sp>
    </p:spTree>
  </p:cSld>
  <p:clrMapOvr>
    <a:masterClrMapping/>
  </p:clrMapOvr>
  <p:transition spd="slow" advTm="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09600" y="1524000"/>
            <a:ext cx="8077200" cy="4191000"/>
          </a:xfrm>
          <a:prstGeom prst="rect">
            <a:avLst/>
          </a:prstGeom>
        </p:spPr>
        <p:txBody>
          <a:bodyPr wrap="square">
            <a:normAutofit fontScale="92500" lnSpcReduction="10000"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Unfold the paper and observe. </a:t>
            </a:r>
          </a:p>
          <a:p>
            <a:pPr marL="457200" lvl="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0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How many equal parts have you got?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guru\Desktop\8 piece fold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24919" y="2908300"/>
            <a:ext cx="4094162" cy="2044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4"/>
          <p:cNvSpPr/>
          <p:nvPr/>
        </p:nvSpPr>
        <p:spPr>
          <a:xfrm>
            <a:off x="762000" y="1339850"/>
            <a:ext cx="7620000" cy="1569660"/>
          </a:xfrm>
          <a:prstGeom prst="rect">
            <a:avLst/>
          </a:prstGeom>
        </p:spPr>
        <p:txBody>
          <a:bodyPr vert="horz"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lvl="0" indent="-457200" algn="ctr">
              <a:spcBef>
                <a:spcPts val="1800"/>
              </a:spcBef>
            </a:pPr>
            <a:r>
              <a:rPr lang="en-US" sz="9600" b="1" dirty="0" smtClean="0">
                <a:ln w="11430"/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badi MT Condensed" pitchFamily="34" charset="0"/>
                <a:ea typeface="abrila" pitchFamily="2" charset="0"/>
              </a:rPr>
              <a:t>Eight Parts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2667000" y="2940050"/>
            <a:ext cx="3810000" cy="938719"/>
            <a:chOff x="2667000" y="2438400"/>
            <a:chExt cx="3810000" cy="938719"/>
          </a:xfrm>
        </p:grpSpPr>
        <p:sp>
          <p:nvSpPr>
            <p:cNvPr id="6" name="Rectangle 5"/>
            <p:cNvSpPr/>
            <p:nvPr/>
          </p:nvSpPr>
          <p:spPr>
            <a:xfrm>
              <a:off x="2667000" y="2438400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1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3733800" y="2438400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2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4724400" y="2438400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3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791200" y="2438400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4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2667000" y="4006850"/>
            <a:ext cx="3810000" cy="938719"/>
            <a:chOff x="2667000" y="2438400"/>
            <a:chExt cx="3810000" cy="938719"/>
          </a:xfrm>
        </p:grpSpPr>
        <p:sp>
          <p:nvSpPr>
            <p:cNvPr id="16" name="Rectangle 15"/>
            <p:cNvSpPr/>
            <p:nvPr/>
          </p:nvSpPr>
          <p:spPr>
            <a:xfrm>
              <a:off x="2667000" y="2438400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5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733800" y="2438400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6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724400" y="2438400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7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5791200" y="2438400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8</a:t>
              </a: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62000" y="1143000"/>
            <a:ext cx="7848600" cy="2133600"/>
          </a:xfrm>
          <a:prstGeom prst="rect">
            <a:avLst/>
          </a:prstGeom>
        </p:spPr>
        <p:txBody>
          <a:bodyPr wrap="square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ymbol" pitchFamily="18" charset="2"/>
                <a:ea typeface="Adobe Fan Heiti Std B" pitchFamily="34" charset="-128"/>
              </a:rPr>
              <a:t>\</a:t>
            </a: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2</a:t>
            </a:r>
            <a:r>
              <a:rPr lang="en-US" sz="16000" b="1" baseline="3000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3</a:t>
            </a: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=8</a:t>
            </a:r>
          </a:p>
        </p:txBody>
      </p:sp>
      <p:sp>
        <p:nvSpPr>
          <p:cNvPr id="3" name="Rectangle 2"/>
          <p:cNvSpPr/>
          <p:nvPr/>
        </p:nvSpPr>
        <p:spPr>
          <a:xfrm>
            <a:off x="2590800" y="4876800"/>
            <a:ext cx="4623382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    is Power (fold)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0800" y="3859396"/>
            <a:ext cx="4931158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700" dirty="0" smtClean="0">
                <a:solidFill>
                  <a:srgbClr val="3B4F18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    is Base Number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533650" y="3676650"/>
            <a:ext cx="641522" cy="1003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5400" b="1" dirty="0" smtClean="0">
                <a:ln w="11430"/>
                <a:gradFill>
                  <a:gsLst>
                    <a:gs pos="0">
                      <a:srgbClr val="CCC834">
                        <a:tint val="70000"/>
                        <a:satMod val="245000"/>
                      </a:srgbClr>
                    </a:gs>
                    <a:gs pos="75000">
                      <a:srgbClr val="CCC834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CC834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2</a:t>
            </a:r>
          </a:p>
        </p:txBody>
      </p:sp>
      <p:sp>
        <p:nvSpPr>
          <p:cNvPr id="6" name="Rectangle 5"/>
          <p:cNvSpPr/>
          <p:nvPr/>
        </p:nvSpPr>
        <p:spPr>
          <a:xfrm>
            <a:off x="2600325" y="4848225"/>
            <a:ext cx="489236" cy="1003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5400" b="1" baseline="30000" dirty="0" smtClean="0">
                <a:ln w="11430"/>
                <a:solidFill>
                  <a:srgbClr val="F49AE1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3</a:t>
            </a:r>
            <a:endParaRPr lang="en-US" sz="5400" b="1" dirty="0" smtClean="0">
              <a:ln w="11430"/>
              <a:gradFill>
                <a:gsLst>
                  <a:gs pos="0">
                    <a:srgbClr val="CCC834">
                      <a:tint val="70000"/>
                      <a:satMod val="245000"/>
                    </a:srgbClr>
                  </a:gs>
                  <a:gs pos="75000">
                    <a:srgbClr val="CCC834">
                      <a:tint val="90000"/>
                      <a:shade val="60000"/>
                      <a:satMod val="240000"/>
                    </a:srgbClr>
                  </a:gs>
                  <a:gs pos="100000">
                    <a:srgbClr val="CCC834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Adobe Fan Heiti Std B" pitchFamily="34" charset="-12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100"/>
                            </p:stCondLst>
                            <p:childTnLst>
                              <p:par>
                                <p:cTn id="2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1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0" y="1371600"/>
            <a:ext cx="6705600" cy="28194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45720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What do we do to find the powers of</a:t>
            </a:r>
          </a:p>
        </p:txBody>
      </p:sp>
      <p:sp>
        <p:nvSpPr>
          <p:cNvPr id="5" name="Rectangle 4"/>
          <p:cNvSpPr/>
          <p:nvPr/>
        </p:nvSpPr>
        <p:spPr>
          <a:xfrm>
            <a:off x="3124200" y="3868073"/>
            <a:ext cx="1539204" cy="255454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6000" b="1" dirty="0" smtClean="0">
                <a:ln w="11430"/>
                <a:gradFill>
                  <a:gsLst>
                    <a:gs pos="0">
                      <a:srgbClr val="CCC834">
                        <a:tint val="70000"/>
                        <a:satMod val="245000"/>
                      </a:srgbClr>
                    </a:gs>
                    <a:gs pos="75000">
                      <a:srgbClr val="CCC834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CC834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3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343400" y="3200400"/>
            <a:ext cx="1114408" cy="255454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6000" b="1" baseline="30000" dirty="0" smtClean="0">
                <a:ln w="11430"/>
                <a:solidFill>
                  <a:srgbClr val="F49AE1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n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562600" y="3657600"/>
            <a:ext cx="976549" cy="25156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138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62000" y="1371600"/>
            <a:ext cx="4038600" cy="12954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457200" indent="-457200">
              <a:lnSpc>
                <a:spcPct val="120000"/>
              </a:lnSpc>
              <a:spcBef>
                <a:spcPts val="1800"/>
              </a:spcBef>
              <a:buFont typeface="Arial" pitchFamily="34" charset="0"/>
              <a:buChar char="•"/>
            </a:pPr>
            <a:r>
              <a:rPr lang="en-US" sz="6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For finding</a:t>
            </a:r>
          </a:p>
        </p:txBody>
      </p:sp>
      <p:sp>
        <p:nvSpPr>
          <p:cNvPr id="40" name="Rectangle 39"/>
          <p:cNvSpPr/>
          <p:nvPr/>
        </p:nvSpPr>
        <p:spPr>
          <a:xfrm>
            <a:off x="1219200" y="2667000"/>
            <a:ext cx="509203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you have to fold</a:t>
            </a:r>
            <a:endParaRPr lang="en-US" dirty="0"/>
          </a:p>
        </p:txBody>
      </p:sp>
      <p:sp>
        <p:nvSpPr>
          <p:cNvPr id="41" name="Rectangle 40"/>
          <p:cNvSpPr/>
          <p:nvPr/>
        </p:nvSpPr>
        <p:spPr>
          <a:xfrm>
            <a:off x="4740168" y="1447800"/>
            <a:ext cx="1127232" cy="12409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6600" b="1" dirty="0" smtClean="0">
                <a:solidFill>
                  <a:srgbClr val="769F11">
                    <a:lumMod val="75000"/>
                  </a:srgbClr>
                </a:solidFill>
                <a:effectLst>
                  <a:glow rad="228600">
                    <a:srgbClr val="CCC834">
                      <a:satMod val="175000"/>
                      <a:alpha val="40000"/>
                    </a:srgbClr>
                  </a:glow>
                </a:effectLst>
              </a:rPr>
              <a:t>3</a:t>
            </a:r>
            <a:r>
              <a:rPr lang="en-US" sz="6600" b="1" baseline="30000" dirty="0" smtClean="0">
                <a:solidFill>
                  <a:srgbClr val="C00000"/>
                </a:solidFill>
                <a:effectLst>
                  <a:glow rad="228600">
                    <a:srgbClr val="CCC834">
                      <a:satMod val="175000"/>
                      <a:alpha val="40000"/>
                    </a:srgbClr>
                  </a:glow>
                </a:effectLst>
              </a:rPr>
              <a:t>n</a:t>
            </a:r>
            <a:endParaRPr lang="en-US" sz="660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badi MT Condensed" pitchFamily="34" charset="0"/>
              <a:ea typeface="Adobe Fan Heiti Std B" pitchFamily="34" charset="-128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219200" y="3810000"/>
            <a:ext cx="57912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66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badi MT Condensed" pitchFamily="34" charset="0"/>
                <a:ea typeface="Adobe Fan Heiti Std B" pitchFamily="34" charset="-128"/>
              </a:rPr>
              <a:t>into 3 equal parts</a:t>
            </a:r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4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40"/>
                            </p:stCondLst>
                            <p:childTnLst>
                              <p:par>
                                <p:cTn id="1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440"/>
                            </p:stCondLst>
                            <p:childTnLst>
                              <p:par>
                                <p:cTn id="2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71517" y="381000"/>
            <a:ext cx="833883" cy="868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  <a:spcBef>
                <a:spcPts val="1800"/>
              </a:spcBef>
            </a:pPr>
            <a:r>
              <a:rPr lang="en-US" sz="4600" b="1" dirty="0" smtClean="0"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3</a:t>
            </a:r>
            <a:r>
              <a:rPr lang="en-US" sz="4600" b="1" baseline="30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1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62000" y="972458"/>
            <a:ext cx="4094163" cy="2989942"/>
            <a:chOff x="762000" y="972458"/>
            <a:chExt cx="4094163" cy="2989942"/>
          </a:xfrm>
        </p:grpSpPr>
        <p:pic>
          <p:nvPicPr>
            <p:cNvPr id="12291" name="Picture 3" descr="C:\Documents and Settings\guru\Desktop\New Page\1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2000" y="972458"/>
              <a:ext cx="4094163" cy="2676525"/>
            </a:xfrm>
            <a:prstGeom prst="rect">
              <a:avLst/>
            </a:prstGeom>
            <a:noFill/>
          </p:spPr>
        </p:pic>
        <p:sp>
          <p:nvSpPr>
            <p:cNvPr id="8" name="Rectangle 7"/>
            <p:cNvSpPr/>
            <p:nvPr/>
          </p:nvSpPr>
          <p:spPr>
            <a:xfrm>
              <a:off x="1771650" y="3593068"/>
              <a:ext cx="21579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bg2">
                      <a:lumMod val="50000"/>
                    </a:schemeClr>
                  </a:solidFill>
                </a:rPr>
                <a:t>Fold  lengthwise</a:t>
              </a:r>
              <a:endParaRPr lang="en-US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026150" y="1286783"/>
            <a:ext cx="1365250" cy="2460749"/>
            <a:chOff x="6026150" y="1286783"/>
            <a:chExt cx="1365250" cy="2460749"/>
          </a:xfrm>
        </p:grpSpPr>
        <p:pic>
          <p:nvPicPr>
            <p:cNvPr id="12292" name="Picture 4" descr="C:\Documents and Settings\guru\Desktop\New Page\2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026150" y="1286783"/>
              <a:ext cx="1365250" cy="2047875"/>
            </a:xfrm>
            <a:prstGeom prst="rect">
              <a:avLst/>
            </a:prstGeom>
            <a:noFill/>
          </p:spPr>
        </p:pic>
        <p:sp>
          <p:nvSpPr>
            <p:cNvPr id="10" name="Rectangle 9"/>
            <p:cNvSpPr/>
            <p:nvPr/>
          </p:nvSpPr>
          <p:spPr>
            <a:xfrm>
              <a:off x="6207089" y="3378200"/>
              <a:ext cx="95571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bg2">
                      <a:lumMod val="50000"/>
                    </a:schemeClr>
                  </a:solidFill>
                </a:rPr>
                <a:t>Result</a:t>
              </a:r>
              <a:endParaRPr lang="en-US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2840037" y="4038600"/>
            <a:ext cx="4094163" cy="2569607"/>
            <a:chOff x="2840037" y="4038600"/>
            <a:chExt cx="4094163" cy="2569607"/>
          </a:xfrm>
        </p:grpSpPr>
        <p:pic>
          <p:nvPicPr>
            <p:cNvPr id="12290" name="Picture 2" descr="C:\Documents and Settings\guru\Desktop\New Page\3.png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840037" y="4038600"/>
              <a:ext cx="4094163" cy="2047875"/>
            </a:xfrm>
            <a:prstGeom prst="rect">
              <a:avLst/>
            </a:prstGeom>
            <a:noFill/>
          </p:spPr>
        </p:pic>
        <p:sp>
          <p:nvSpPr>
            <p:cNvPr id="11" name="Rectangle 10"/>
            <p:cNvSpPr/>
            <p:nvPr/>
          </p:nvSpPr>
          <p:spPr>
            <a:xfrm>
              <a:off x="4260985" y="6238875"/>
              <a:ext cx="12522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bg2">
                      <a:lumMod val="50000"/>
                    </a:schemeClr>
                  </a:solidFill>
                </a:rPr>
                <a:t>Unfolded</a:t>
              </a:r>
              <a:endParaRPr lang="en-US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3200400" y="4593178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1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4572000" y="4593178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2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5943600" y="4593178"/>
              <a:ext cx="685800" cy="938719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55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3</a:t>
              </a: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62000" y="1143000"/>
            <a:ext cx="7848600" cy="2133600"/>
          </a:xfrm>
          <a:prstGeom prst="rect">
            <a:avLst/>
          </a:prstGeom>
        </p:spPr>
        <p:txBody>
          <a:bodyPr wrap="square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ymbol" pitchFamily="18" charset="2"/>
                <a:ea typeface="Adobe Fan Heiti Std B" pitchFamily="34" charset="-128"/>
              </a:rPr>
              <a:t>\</a:t>
            </a: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3</a:t>
            </a:r>
            <a:r>
              <a:rPr lang="en-US" sz="16000" b="1" baseline="3000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1</a:t>
            </a: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=3</a:t>
            </a:r>
          </a:p>
        </p:txBody>
      </p:sp>
      <p:sp>
        <p:nvSpPr>
          <p:cNvPr id="3" name="Rectangle 2"/>
          <p:cNvSpPr/>
          <p:nvPr/>
        </p:nvSpPr>
        <p:spPr>
          <a:xfrm>
            <a:off x="2590800" y="4876800"/>
            <a:ext cx="4623382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    is Power (fold)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0800" y="3859396"/>
            <a:ext cx="4931158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700" dirty="0" smtClean="0">
                <a:solidFill>
                  <a:srgbClr val="3B4F18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    is Base Number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533650" y="3676650"/>
            <a:ext cx="641522" cy="1003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5400" b="1" dirty="0" smtClean="0">
                <a:ln w="11430"/>
                <a:gradFill>
                  <a:gsLst>
                    <a:gs pos="0">
                      <a:srgbClr val="CCC834">
                        <a:tint val="70000"/>
                        <a:satMod val="245000"/>
                      </a:srgbClr>
                    </a:gs>
                    <a:gs pos="75000">
                      <a:srgbClr val="CCC834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CC834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3</a:t>
            </a:r>
          </a:p>
        </p:txBody>
      </p:sp>
      <p:sp>
        <p:nvSpPr>
          <p:cNvPr id="6" name="Rectangle 5"/>
          <p:cNvSpPr/>
          <p:nvPr/>
        </p:nvSpPr>
        <p:spPr>
          <a:xfrm>
            <a:off x="2600325" y="4848225"/>
            <a:ext cx="489236" cy="1003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5400" b="1" baseline="30000" dirty="0" smtClean="0">
                <a:ln w="11430"/>
                <a:solidFill>
                  <a:srgbClr val="F49AE1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1</a:t>
            </a:r>
            <a:endParaRPr lang="en-US" sz="5400" b="1" dirty="0" smtClean="0">
              <a:ln w="11430"/>
              <a:gradFill>
                <a:gsLst>
                  <a:gs pos="0">
                    <a:srgbClr val="CCC834">
                      <a:tint val="70000"/>
                      <a:satMod val="245000"/>
                    </a:srgbClr>
                  </a:gs>
                  <a:gs pos="75000">
                    <a:srgbClr val="CCC834">
                      <a:tint val="90000"/>
                      <a:shade val="60000"/>
                      <a:satMod val="240000"/>
                    </a:srgbClr>
                  </a:gs>
                  <a:gs pos="100000">
                    <a:srgbClr val="CCC834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Adobe Fan Heiti Std B" pitchFamily="34" charset="-12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100"/>
                            </p:stCondLst>
                            <p:childTnLst>
                              <p:par>
                                <p:cTn id="2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1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71517" y="381000"/>
            <a:ext cx="833883" cy="868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  <a:spcBef>
                <a:spcPts val="1800"/>
              </a:spcBef>
            </a:pPr>
            <a:r>
              <a:rPr lang="en-US" sz="4600" b="1" dirty="0" smtClean="0"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3</a:t>
            </a:r>
            <a:r>
              <a:rPr lang="en-US" sz="4600" b="1" baseline="30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2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762000" y="972458"/>
            <a:ext cx="4094163" cy="2989942"/>
            <a:chOff x="762000" y="972458"/>
            <a:chExt cx="4094163" cy="2989942"/>
          </a:xfrm>
        </p:grpSpPr>
        <p:pic>
          <p:nvPicPr>
            <p:cNvPr id="12291" name="Picture 3" descr="C:\Documents and Settings\guru\Desktop\New Page\1.pn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762000" y="972458"/>
              <a:ext cx="4094163" cy="2676525"/>
            </a:xfrm>
            <a:prstGeom prst="rect">
              <a:avLst/>
            </a:prstGeom>
            <a:noFill/>
          </p:spPr>
        </p:pic>
        <p:sp>
          <p:nvSpPr>
            <p:cNvPr id="8" name="Rectangle 7"/>
            <p:cNvSpPr/>
            <p:nvPr/>
          </p:nvSpPr>
          <p:spPr>
            <a:xfrm>
              <a:off x="1771650" y="3593068"/>
              <a:ext cx="21579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bg2">
                      <a:lumMod val="50000"/>
                    </a:schemeClr>
                  </a:solidFill>
                </a:rPr>
                <a:t>Fold  lengthwise</a:t>
              </a:r>
              <a:endParaRPr lang="en-US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4876800" y="1286783"/>
            <a:ext cx="2313454" cy="2675617"/>
            <a:chOff x="4876800" y="1286783"/>
            <a:chExt cx="2313454" cy="2675617"/>
          </a:xfrm>
        </p:grpSpPr>
        <p:sp>
          <p:nvSpPr>
            <p:cNvPr id="10" name="Rectangle 9"/>
            <p:cNvSpPr/>
            <p:nvPr/>
          </p:nvSpPr>
          <p:spPr>
            <a:xfrm>
              <a:off x="4876800" y="3593068"/>
              <a:ext cx="231345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bg2">
                      <a:lumMod val="50000"/>
                    </a:schemeClr>
                  </a:solidFill>
                </a:rPr>
                <a:t>Fold </a:t>
              </a:r>
              <a:r>
                <a:rPr lang="en-US" b="1" dirty="0" err="1" smtClean="0">
                  <a:solidFill>
                    <a:schemeClr val="bg2">
                      <a:lumMod val="50000"/>
                    </a:schemeClr>
                  </a:solidFill>
                </a:rPr>
                <a:t>breadthwise</a:t>
              </a:r>
              <a:endParaRPr lang="en-US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pic>
          <p:nvPicPr>
            <p:cNvPr id="13314" name="Picture 2" descr="C:\Documents and Settings\guru\Desktop\New Page\5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271527" y="1286783"/>
              <a:ext cx="1524000" cy="2047875"/>
            </a:xfrm>
            <a:prstGeom prst="rect">
              <a:avLst/>
            </a:prstGeom>
            <a:noFill/>
          </p:spPr>
        </p:pic>
      </p:grpSp>
      <p:grpSp>
        <p:nvGrpSpPr>
          <p:cNvPr id="26" name="Group 25"/>
          <p:cNvGrpSpPr/>
          <p:nvPr/>
        </p:nvGrpSpPr>
        <p:grpSpPr>
          <a:xfrm>
            <a:off x="7176283" y="1969408"/>
            <a:ext cx="1362075" cy="1143124"/>
            <a:chOff x="7176283" y="1969408"/>
            <a:chExt cx="1362075" cy="1143124"/>
          </a:xfrm>
        </p:grpSpPr>
        <p:pic>
          <p:nvPicPr>
            <p:cNvPr id="13315" name="Picture 3" descr="C:\Documents and Settings\guru\Desktop\New Page\6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76283" y="1969408"/>
              <a:ext cx="1362075" cy="682625"/>
            </a:xfrm>
            <a:prstGeom prst="rect">
              <a:avLst/>
            </a:prstGeom>
            <a:noFill/>
          </p:spPr>
        </p:pic>
        <p:sp>
          <p:nvSpPr>
            <p:cNvPr id="15" name="Rectangle 14"/>
            <p:cNvSpPr/>
            <p:nvPr/>
          </p:nvSpPr>
          <p:spPr>
            <a:xfrm>
              <a:off x="7379465" y="2743200"/>
              <a:ext cx="95571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bg2">
                      <a:lumMod val="50000"/>
                    </a:schemeClr>
                  </a:solidFill>
                </a:rPr>
                <a:t>Result</a:t>
              </a:r>
              <a:endParaRPr lang="en-US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3071812" y="4267200"/>
            <a:ext cx="4090988" cy="2484788"/>
            <a:chOff x="3071812" y="4267200"/>
            <a:chExt cx="4090988" cy="2484788"/>
          </a:xfrm>
        </p:grpSpPr>
        <p:sp>
          <p:nvSpPr>
            <p:cNvPr id="11" name="Rectangle 10"/>
            <p:cNvSpPr/>
            <p:nvPr/>
          </p:nvSpPr>
          <p:spPr>
            <a:xfrm>
              <a:off x="4491173" y="6382656"/>
              <a:ext cx="12522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 smtClean="0">
                  <a:solidFill>
                    <a:schemeClr val="bg2">
                      <a:lumMod val="50000"/>
                    </a:schemeClr>
                  </a:solidFill>
                </a:rPr>
                <a:t>Unfolded</a:t>
              </a:r>
              <a:endParaRPr lang="en-US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pic>
          <p:nvPicPr>
            <p:cNvPr id="13316" name="Picture 4" descr="C:\Documents and Settings\guru\Desktop\New Page\7.pn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071812" y="4267200"/>
              <a:ext cx="4090988" cy="2047875"/>
            </a:xfrm>
            <a:prstGeom prst="rect">
              <a:avLst/>
            </a:prstGeom>
            <a:noFill/>
          </p:spPr>
        </p:pic>
        <p:sp>
          <p:nvSpPr>
            <p:cNvPr id="14" name="Rectangle 13"/>
            <p:cNvSpPr/>
            <p:nvPr/>
          </p:nvSpPr>
          <p:spPr>
            <a:xfrm>
              <a:off x="3429000" y="4343400"/>
              <a:ext cx="685800" cy="553998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3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1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800600" y="4343400"/>
              <a:ext cx="685800" cy="553998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3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2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6172200" y="4343400"/>
              <a:ext cx="685800" cy="553998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3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3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429000" y="5029200"/>
              <a:ext cx="685800" cy="553998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3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4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4800600" y="5029200"/>
              <a:ext cx="685800" cy="553998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3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5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6172200" y="5029200"/>
              <a:ext cx="685800" cy="553998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3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6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3429000" y="5715000"/>
              <a:ext cx="685800" cy="553998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3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7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800600" y="5715000"/>
              <a:ext cx="685800" cy="553998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3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8</a:t>
              </a: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6172200" y="5715000"/>
              <a:ext cx="685800" cy="553998"/>
            </a:xfrm>
            <a:prstGeom prst="rect">
              <a:avLst/>
            </a:prstGeom>
          </p:spPr>
          <p:txBody>
            <a:bodyPr vert="horz" wrap="square">
              <a:spAutoFit/>
            </a:bodyPr>
            <a:lstStyle/>
            <a:p>
              <a:pPr marL="457200" lvl="0" indent="-457200" algn="ctr">
                <a:spcBef>
                  <a:spcPts val="1800"/>
                </a:spcBef>
              </a:pPr>
              <a:r>
                <a:rPr lang="en-US" sz="3000" dirty="0" smtClean="0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chemeClr val="accent5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  <a:latin typeface="Abadi MT Condensed" pitchFamily="34" charset="0"/>
                  <a:ea typeface="abrila" pitchFamily="2" charset="0"/>
                </a:rPr>
                <a:t>9</a:t>
              </a:r>
            </a:p>
          </p:txBody>
        </p:sp>
      </p:grp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762000" y="1143000"/>
            <a:ext cx="7848600" cy="2133600"/>
          </a:xfrm>
          <a:prstGeom prst="rect">
            <a:avLst/>
          </a:prstGeom>
        </p:spPr>
        <p:txBody>
          <a:bodyPr wrap="square">
            <a:no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Symbol" pitchFamily="18" charset="2"/>
                <a:ea typeface="Adobe Fan Heiti Std B" pitchFamily="34" charset="-128"/>
              </a:rPr>
              <a:t>\</a:t>
            </a: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3</a:t>
            </a:r>
            <a:r>
              <a:rPr lang="en-US" sz="16000" b="1" baseline="30000" dirty="0" smtClean="0">
                <a:ln w="11430"/>
                <a:solidFill>
                  <a:schemeClr val="accent3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2</a:t>
            </a:r>
            <a:r>
              <a:rPr lang="en-US" sz="16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=9</a:t>
            </a:r>
          </a:p>
        </p:txBody>
      </p:sp>
      <p:sp>
        <p:nvSpPr>
          <p:cNvPr id="3" name="Rectangle 2"/>
          <p:cNvSpPr/>
          <p:nvPr/>
        </p:nvSpPr>
        <p:spPr>
          <a:xfrm>
            <a:off x="2590800" y="4876800"/>
            <a:ext cx="4623382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    is Power (fold)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90800" y="3859396"/>
            <a:ext cx="4931158" cy="8156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4700" dirty="0" smtClean="0">
                <a:solidFill>
                  <a:srgbClr val="3B4F18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be Fan Heiti Std B" pitchFamily="34" charset="-128"/>
                <a:ea typeface="Adobe Fan Heiti Std B" pitchFamily="34" charset="-128"/>
              </a:rPr>
              <a:t>    is Base Number</a:t>
            </a:r>
          </a:p>
        </p:txBody>
      </p:sp>
      <p:sp>
        <p:nvSpPr>
          <p:cNvPr id="5" name="Rectangle 4"/>
          <p:cNvSpPr/>
          <p:nvPr/>
        </p:nvSpPr>
        <p:spPr>
          <a:xfrm>
            <a:off x="2533650" y="3676650"/>
            <a:ext cx="641522" cy="1003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5400" b="1" dirty="0" smtClean="0">
                <a:ln w="11430"/>
                <a:gradFill>
                  <a:gsLst>
                    <a:gs pos="0">
                      <a:srgbClr val="CCC834">
                        <a:tint val="70000"/>
                        <a:satMod val="245000"/>
                      </a:srgbClr>
                    </a:gs>
                    <a:gs pos="75000">
                      <a:srgbClr val="CCC834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CC834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3</a:t>
            </a:r>
          </a:p>
        </p:txBody>
      </p:sp>
      <p:sp>
        <p:nvSpPr>
          <p:cNvPr id="6" name="Rectangle 5"/>
          <p:cNvSpPr/>
          <p:nvPr/>
        </p:nvSpPr>
        <p:spPr>
          <a:xfrm>
            <a:off x="2600325" y="4848225"/>
            <a:ext cx="489236" cy="1003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lvl="0" indent="-457200">
              <a:lnSpc>
                <a:spcPct val="120000"/>
              </a:lnSpc>
              <a:spcBef>
                <a:spcPts val="1800"/>
              </a:spcBef>
            </a:pPr>
            <a:r>
              <a:rPr lang="en-US" sz="5400" b="1" baseline="30000" dirty="0" smtClean="0">
                <a:ln w="11430"/>
                <a:solidFill>
                  <a:srgbClr val="F49AE1">
                    <a:lumMod val="75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ea typeface="Adobe Fan Heiti Std B" pitchFamily="34" charset="-128"/>
              </a:rPr>
              <a:t>2</a:t>
            </a:r>
            <a:endParaRPr lang="en-US" sz="5400" b="1" dirty="0" smtClean="0">
              <a:ln w="11430"/>
              <a:gradFill>
                <a:gsLst>
                  <a:gs pos="0">
                    <a:srgbClr val="CCC834">
                      <a:tint val="70000"/>
                      <a:satMod val="245000"/>
                    </a:srgbClr>
                  </a:gs>
                  <a:gs pos="75000">
                    <a:srgbClr val="CCC834">
                      <a:tint val="90000"/>
                      <a:shade val="60000"/>
                      <a:satMod val="240000"/>
                    </a:srgbClr>
                  </a:gs>
                  <a:gs pos="100000">
                    <a:srgbClr val="CCC834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ea typeface="Adobe Fan Heiti Std B" pitchFamily="34" charset="-128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100"/>
                            </p:stCondLst>
                            <p:childTnLst>
                              <p:par>
                                <p:cTn id="27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1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2438400" y="1843308"/>
            <a:ext cx="4800600" cy="373380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9100" b="1" dirty="0" smtClean="0"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</a:t>
            </a:r>
            <a:r>
              <a:rPr lang="en-US" sz="29100" b="1" baseline="30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</a:t>
            </a:r>
            <a:r>
              <a:rPr lang="en-US" sz="8000" b="1" baseline="30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</a:t>
            </a:r>
          </a:p>
        </p:txBody>
      </p:sp>
      <p:sp>
        <p:nvSpPr>
          <p:cNvPr id="6" name="Rectangle 5"/>
          <p:cNvSpPr/>
          <p:nvPr/>
        </p:nvSpPr>
        <p:spPr>
          <a:xfrm>
            <a:off x="348729" y="1611078"/>
            <a:ext cx="84465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3B4F18">
                    <a:lumMod val="50000"/>
                  </a:srgbClr>
                </a:solidFill>
                <a:latin typeface="Segoe Print" pitchFamily="2" charset="0"/>
              </a:rPr>
              <a:t>What are the Numbers of the type </a:t>
            </a:r>
            <a:endParaRPr lang="en-US" sz="3600" dirty="0">
              <a:latin typeface="Segoe Print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07020" y="4881260"/>
            <a:ext cx="1729961" cy="9371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70000"/>
              </a:lnSpc>
              <a:spcBef>
                <a:spcPts val="1800"/>
              </a:spcBef>
            </a:pPr>
            <a:r>
              <a:rPr lang="en-US" sz="3600" b="1" dirty="0" smtClean="0">
                <a:solidFill>
                  <a:srgbClr val="3B4F18">
                    <a:lumMod val="50000"/>
                  </a:srgbClr>
                </a:solidFill>
                <a:latin typeface="Segoe Print" pitchFamily="2" charset="0"/>
              </a:rPr>
              <a:t>called?</a:t>
            </a:r>
            <a:endParaRPr lang="en-US" sz="3600" b="1" dirty="0">
              <a:solidFill>
                <a:srgbClr val="3B4F18">
                  <a:lumMod val="50000"/>
                </a:srgb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2438400" y="1843308"/>
            <a:ext cx="4800600" cy="3733800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29100" b="1" dirty="0" smtClean="0">
                <a:solidFill>
                  <a:schemeClr val="accent6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a</a:t>
            </a:r>
            <a:r>
              <a:rPr lang="en-US" sz="29100" b="1" baseline="30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</a:t>
            </a:r>
            <a:r>
              <a:rPr lang="en-US" sz="8000" b="1" baseline="30000" dirty="0" smtClean="0">
                <a:solidFill>
                  <a:srgbClr val="C0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 </a:t>
            </a:r>
          </a:p>
        </p:txBody>
      </p:sp>
      <p:sp>
        <p:nvSpPr>
          <p:cNvPr id="6" name="Rectangle 5"/>
          <p:cNvSpPr/>
          <p:nvPr/>
        </p:nvSpPr>
        <p:spPr>
          <a:xfrm>
            <a:off x="2079170" y="1611078"/>
            <a:ext cx="49856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smtClean="0">
                <a:solidFill>
                  <a:srgbClr val="3B4F18">
                    <a:lumMod val="50000"/>
                  </a:srgbClr>
                </a:solidFill>
                <a:latin typeface="Segoe Print" pitchFamily="2" charset="0"/>
              </a:rPr>
              <a:t>Numbers of the type</a:t>
            </a:r>
            <a:endParaRPr lang="en-US" sz="3600" dirty="0">
              <a:latin typeface="Segoe Print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62374" y="4881260"/>
            <a:ext cx="2419253" cy="9371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70000"/>
              </a:lnSpc>
              <a:spcBef>
                <a:spcPts val="1800"/>
              </a:spcBef>
            </a:pPr>
            <a:r>
              <a:rPr lang="en-US" sz="3600" b="1" dirty="0" smtClean="0">
                <a:solidFill>
                  <a:srgbClr val="3B4F18">
                    <a:lumMod val="50000"/>
                  </a:srgbClr>
                </a:solidFill>
                <a:latin typeface="Segoe Print" pitchFamily="2" charset="0"/>
              </a:rPr>
              <a:t>are called</a:t>
            </a:r>
            <a:endParaRPr lang="en-US" sz="3600" b="1" dirty="0">
              <a:solidFill>
                <a:srgbClr val="3B4F18">
                  <a:lumMod val="50000"/>
                </a:srgbClr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17725" y="2497976"/>
            <a:ext cx="7708550" cy="186204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115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E</a:t>
            </a:r>
            <a:r>
              <a:rPr lang="en-US" sz="11500" b="1" dirty="0" smtClean="0">
                <a:ln w="11430"/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X</a:t>
            </a:r>
            <a:r>
              <a:rPr lang="en-US" sz="11500" b="1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P</a:t>
            </a:r>
            <a:r>
              <a:rPr lang="en-US" sz="11500" b="1" dirty="0" smtClean="0">
                <a:ln w="11430"/>
                <a:solidFill>
                  <a:srgbClr val="00206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O</a:t>
            </a:r>
            <a:r>
              <a:rPr lang="en-US" sz="11500" b="1" dirty="0" smtClean="0">
                <a:ln w="11430"/>
                <a:solidFill>
                  <a:srgbClr val="9966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N</a:t>
            </a:r>
            <a:r>
              <a:rPr lang="en-US" sz="11500" b="1" dirty="0" smtClean="0">
                <a:ln w="11430"/>
                <a:solidFill>
                  <a:srgbClr val="33CC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E</a:t>
            </a:r>
            <a:r>
              <a:rPr lang="en-US" sz="11500" b="1" dirty="0" smtClean="0">
                <a:ln w="11430"/>
                <a:solidFill>
                  <a:srgbClr val="CC66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N</a:t>
            </a:r>
            <a:r>
              <a:rPr lang="en-US" sz="11500" b="1" dirty="0" smtClean="0">
                <a:ln w="11430"/>
                <a:solidFill>
                  <a:srgbClr val="FF99FF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T</a:t>
            </a:r>
            <a:r>
              <a:rPr lang="en-US" sz="11500" b="1" dirty="0" smtClean="0">
                <a:ln w="11430"/>
                <a:solidFill>
                  <a:srgbClr val="003399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libri"/>
                <a:ea typeface="+mj-ea"/>
                <a:cs typeface="+mj-cs"/>
              </a:rPr>
              <a:t>S</a:t>
            </a:r>
            <a:endParaRPr lang="en-US" sz="4000" b="1" dirty="0">
              <a:ln w="11430"/>
              <a:solidFill>
                <a:srgbClr val="003399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8600" y="2321005"/>
            <a:ext cx="8686800" cy="3046988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lvl="1" algn="ctr">
              <a:tabLst>
                <a:tab pos="4291013" algn="ctr"/>
              </a:tabLst>
            </a:pPr>
            <a:r>
              <a:rPr lang="en-US" sz="9600" b="1" dirty="0" smtClean="0">
                <a:solidFill>
                  <a:srgbClr val="1E0D9B"/>
                </a:solidFill>
                <a:latin typeface="Segoe Print" pitchFamily="2" charset="0"/>
                <a:cs typeface="Aharoni" pitchFamily="2" charset="-79"/>
              </a:rPr>
              <a:t>Thank you</a:t>
            </a:r>
          </a:p>
          <a:p>
            <a:pPr marL="0" lvl="1" algn="ctr">
              <a:tabLst>
                <a:tab pos="4291013" algn="ctr"/>
              </a:tabLst>
            </a:pPr>
            <a:r>
              <a:rPr lang="en-US" sz="9600" b="1" dirty="0" smtClean="0">
                <a:solidFill>
                  <a:srgbClr val="1E0D9B"/>
                </a:solidFill>
                <a:latin typeface="Segoe Print" pitchFamily="2" charset="0"/>
                <a:cs typeface="Aharoni" pitchFamily="2" charset="-79"/>
              </a:rPr>
              <a:t>Very Much !</a:t>
            </a:r>
            <a:endParaRPr lang="en-US" sz="9600" b="1" dirty="0">
              <a:solidFill>
                <a:srgbClr val="1E0D9B"/>
              </a:solidFill>
              <a:latin typeface="Segoe Print" pitchFamily="2" charset="0"/>
              <a:cs typeface="Aharoni" pitchFamily="2" charset="-79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56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2" uiExpand="1" build="allAtOnce"/>
    </p:bldLst>
  </p:timing>
</p:sld>
</file>

<file path=ppt/theme/theme1.xml><?xml version="1.0" encoding="utf-8"?>
<a:theme xmlns:a="http://schemas.openxmlformats.org/drawingml/2006/main" name="Theme_Fresh_theme">
  <a:themeElements>
    <a:clrScheme name="Fresh">
      <a:dk1>
        <a:sysClr val="windowText" lastClr="000000"/>
      </a:dk1>
      <a:lt1>
        <a:sysClr val="window" lastClr="FFFFFF"/>
      </a:lt1>
      <a:dk2>
        <a:srgbClr val="89C540"/>
      </a:dk2>
      <a:lt2>
        <a:srgbClr val="F0E5B6"/>
      </a:lt2>
      <a:accent1>
        <a:srgbClr val="3B4F18"/>
      </a:accent1>
      <a:accent2>
        <a:srgbClr val="CCC834"/>
      </a:accent2>
      <a:accent3>
        <a:srgbClr val="F49AE1"/>
      </a:accent3>
      <a:accent4>
        <a:srgbClr val="2AC9DE"/>
      </a:accent4>
      <a:accent5>
        <a:srgbClr val="927B74"/>
      </a:accent5>
      <a:accent6>
        <a:srgbClr val="769F11"/>
      </a:accent6>
      <a:hlink>
        <a:srgbClr val="0A6A21"/>
      </a:hlink>
      <a:folHlink>
        <a:srgbClr val="406EA5"/>
      </a:folHlink>
    </a:clrScheme>
    <a:fontScheme name="Fresh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resh">
      <a:fillStyleLst>
        <a:solidFill>
          <a:schemeClr val="phClr"/>
        </a:solidFill>
        <a:solidFill>
          <a:schemeClr val="phClr">
            <a:tint val="70000"/>
            <a:satMod val="115000"/>
          </a:schemeClr>
        </a:solidFill>
        <a:solidFill>
          <a:schemeClr val="phClr">
            <a:shade val="80000"/>
            <a:satMod val="115000"/>
          </a:schemeClr>
        </a:soli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50800" cap="flat" cmpd="sng" algn="ctr">
          <a:solidFill>
            <a:schemeClr val="phClr"/>
          </a:solidFill>
          <a:prstDash val="solid"/>
          <a:miter/>
        </a:ln>
        <a:ln w="76200" cap="flat" cmpd="thickThin" algn="ctr">
          <a:solidFill>
            <a:schemeClr val="phClr">
              <a:alpha val="80000"/>
            </a:schemeClr>
          </a:solidFill>
          <a:prstDash val="solid"/>
          <a:miter/>
        </a:ln>
      </a:lnStyleLst>
      <a:effectStyleLst>
        <a:effectStyle>
          <a:effectLst/>
        </a:effectStyle>
        <a:effectStyle>
          <a:effectLst>
            <a:outerShdw blurRad="63500" sx="101000" sy="101000" rotWithShape="0">
              <a:srgbClr val="FFFFFF">
                <a:alpha val="50000"/>
              </a:srgbClr>
            </a:outerShdw>
          </a:effectLst>
        </a:effectStyle>
        <a:effectStyle>
          <a:effectLst>
            <a:innerShdw blurRad="101600">
              <a:srgbClr val="FFFFFF">
                <a:alpha val="75000"/>
              </a:srgbClr>
            </a:innerShdw>
            <a:outerShdw blurRad="63500" sx="101000" sy="101000" rotWithShape="0">
              <a:srgbClr val="FFFFFF">
                <a:alpha val="50000"/>
              </a:srgbClr>
            </a:outerShdw>
            <a:reflection blurRad="12700" stA="30000" endPos="35000" dist="38100" dir="5400000" sy="-100000" rotWithShape="0"/>
          </a:effectLst>
          <a:scene3d>
            <a:camera prst="orthographicFront">
              <a:rot lat="0" lon="0" rev="0"/>
            </a:camera>
            <a:lightRig rig="balanced" dir="t">
              <a:rot lat="0" lon="0" rev="3000000"/>
            </a:lightRig>
          </a:scene3d>
          <a:sp3d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Theme_Fresh_theme</Template>
  <TotalTime>407</TotalTime>
  <Words>328</Words>
  <Application>Microsoft Office PowerPoint</Application>
  <PresentationFormat>On-screen Show (4:3)</PresentationFormat>
  <Paragraphs>122</Paragraphs>
  <Slides>36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9" baseType="lpstr">
      <vt:lpstr>Arial</vt:lpstr>
      <vt:lpstr>Calibri</vt:lpstr>
      <vt:lpstr>Abadi MT Condensed</vt:lpstr>
      <vt:lpstr>Aharoni</vt:lpstr>
      <vt:lpstr>Bookman Old Style</vt:lpstr>
      <vt:lpstr>Gisha</vt:lpstr>
      <vt:lpstr>Abadi MT Condensed Light</vt:lpstr>
      <vt:lpstr>Adobe Fan Heiti Std B</vt:lpstr>
      <vt:lpstr>abrila</vt:lpstr>
      <vt:lpstr>Symbol</vt:lpstr>
      <vt:lpstr>Wingdings</vt:lpstr>
      <vt:lpstr>Segoe Print</vt:lpstr>
      <vt:lpstr>Theme_Fresh_theme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</vt:vector>
  </TitlesOfParts>
  <Company>gcpl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Activity No. 3</dc:title>
  <dc:creator>admin</dc:creator>
  <cp:lastModifiedBy>admin</cp:lastModifiedBy>
  <cp:revision>53</cp:revision>
  <dcterms:created xsi:type="dcterms:W3CDTF">2011-10-10T04:56:15Z</dcterms:created>
  <dcterms:modified xsi:type="dcterms:W3CDTF">2011-10-12T09:00:29Z</dcterms:modified>
</cp:coreProperties>
</file>